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6" r:id="rId3"/>
    <p:sldId id="284" r:id="rId4"/>
    <p:sldId id="285" r:id="rId5"/>
    <p:sldId id="287" r:id="rId6"/>
    <p:sldId id="268" r:id="rId7"/>
    <p:sldId id="279" r:id="rId8"/>
    <p:sldId id="281" r:id="rId9"/>
    <p:sldId id="278" r:id="rId10"/>
    <p:sldId id="263" r:id="rId11"/>
    <p:sldId id="271" r:id="rId12"/>
    <p:sldId id="272" r:id="rId13"/>
    <p:sldId id="280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AEB"/>
    <a:srgbClr val="00FF00"/>
    <a:srgbClr val="341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>
        <p:scale>
          <a:sx n="72" d="100"/>
          <a:sy n="72" d="100"/>
        </p:scale>
        <p:origin x="-113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Spp. </a:t>
            </a:r>
            <a:r>
              <a:rPr lang="en-US" sz="2800" dirty="0" smtClean="0"/>
              <a:t>Richness of </a:t>
            </a:r>
            <a:r>
              <a:rPr lang="en-US" sz="2800" dirty="0" err="1" smtClean="0"/>
              <a:t>Lifezones</a:t>
            </a:r>
            <a:endParaRPr lang="en-US" sz="2800" dirty="0"/>
          </a:p>
        </c:rich>
      </c:tx>
      <c:layout>
        <c:manualLayout>
          <c:xMode val="edge"/>
          <c:yMode val="edge"/>
          <c:x val="0.23390806523645868"/>
          <c:y val="1.9197208997898133E-2"/>
        </c:manualLayout>
      </c:layout>
    </c:title>
    <c:plotArea>
      <c:layout>
        <c:manualLayout>
          <c:layoutTarget val="inner"/>
          <c:xMode val="edge"/>
          <c:yMode val="edge"/>
          <c:x val="0.20486041519382833"/>
          <c:y val="0.157105222119518"/>
          <c:w val="0.75220224926194257"/>
          <c:h val="0.7173714838812727"/>
        </c:manualLayout>
      </c:layout>
      <c:barChart>
        <c:barDir val="col"/>
        <c:grouping val="clustered"/>
        <c:ser>
          <c:idx val="0"/>
          <c:order val="0"/>
          <c:tx>
            <c:v>Spp. Richness</c:v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000AEB"/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cat>
            <c:strRef>
              <c:f>'Presence absence'!$A$2:$A$5</c:f>
              <c:strCache>
                <c:ptCount val="4"/>
                <c:pt idx="0">
                  <c:v>Grassland</c:v>
                </c:pt>
                <c:pt idx="1">
                  <c:v>PJ</c:v>
                </c:pt>
                <c:pt idx="2">
                  <c:v>PIPO</c:v>
                </c:pt>
                <c:pt idx="3">
                  <c:v>MC</c:v>
                </c:pt>
              </c:strCache>
            </c:strRef>
          </c:cat>
          <c:val>
            <c:numRef>
              <c:f>'Presence absence'!$CI$2:$CI$5</c:f>
              <c:numCache>
                <c:formatCode>General</c:formatCode>
                <c:ptCount val="4"/>
                <c:pt idx="0">
                  <c:v>44</c:v>
                </c:pt>
                <c:pt idx="1">
                  <c:v>42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</c:ser>
        <c:dLbls/>
        <c:axId val="129166336"/>
        <c:axId val="129168128"/>
      </c:barChart>
      <c:catAx>
        <c:axId val="129166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9168128"/>
        <c:crosses val="autoZero"/>
        <c:auto val="1"/>
        <c:lblAlgn val="ctr"/>
        <c:lblOffset val="100"/>
      </c:catAx>
      <c:valAx>
        <c:axId val="129168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Number of Species</a:t>
                </a:r>
              </a:p>
            </c:rich>
          </c:tx>
          <c:layout/>
        </c:title>
        <c:numFmt formatCode="General" sourceLinked="1"/>
        <c:tickLblPos val="nextTo"/>
        <c:crossAx val="12916633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240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v>Average Abundance</c:v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errBars>
            <c:errBarType val="both"/>
            <c:errValType val="cust"/>
            <c:plus>
              <c:numRef>
                <c:f>'Presence absence'!$B$10:$E$10</c:f>
                <c:numCache>
                  <c:formatCode>General</c:formatCode>
                  <c:ptCount val="4"/>
                  <c:pt idx="0">
                    <c:v>0.2570847717826934</c:v>
                  </c:pt>
                  <c:pt idx="1">
                    <c:v>0.31451378176308753</c:v>
                  </c:pt>
                  <c:pt idx="2">
                    <c:v>0.1183738479758604</c:v>
                  </c:pt>
                  <c:pt idx="3">
                    <c:v>0.53152570506281771</c:v>
                  </c:pt>
                </c:numCache>
              </c:numRef>
            </c:plus>
            <c:minus>
              <c:numRef>
                <c:f>'Presence absence'!$B$10:$E$10</c:f>
                <c:numCache>
                  <c:formatCode>General</c:formatCode>
                  <c:ptCount val="4"/>
                  <c:pt idx="0">
                    <c:v>0.2570847717826934</c:v>
                  </c:pt>
                  <c:pt idx="1">
                    <c:v>0.31451378176308753</c:v>
                  </c:pt>
                  <c:pt idx="2">
                    <c:v>0.1183738479758604</c:v>
                  </c:pt>
                  <c:pt idx="3">
                    <c:v>0.53152570506281771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'Presence absence'!$B$8:$E$8</c:f>
              <c:strCache>
                <c:ptCount val="4"/>
                <c:pt idx="0">
                  <c:v>Grassland</c:v>
                </c:pt>
                <c:pt idx="1">
                  <c:v>PJ</c:v>
                </c:pt>
                <c:pt idx="2">
                  <c:v>PIPO</c:v>
                </c:pt>
                <c:pt idx="3">
                  <c:v>MC</c:v>
                </c:pt>
              </c:strCache>
            </c:strRef>
          </c:cat>
          <c:val>
            <c:numRef>
              <c:f>'Presence absence'!$B$9:$E$9</c:f>
              <c:numCache>
                <c:formatCode>General</c:formatCode>
                <c:ptCount val="4"/>
                <c:pt idx="0">
                  <c:v>7.9787234042553274</c:v>
                </c:pt>
                <c:pt idx="1">
                  <c:v>6</c:v>
                </c:pt>
                <c:pt idx="2">
                  <c:v>2.772727272727276</c:v>
                </c:pt>
                <c:pt idx="3">
                  <c:v>19.607142857142843</c:v>
                </c:pt>
              </c:numCache>
            </c:numRef>
          </c:val>
        </c:ser>
        <c:dLbls/>
        <c:axId val="133700608"/>
        <c:axId val="135484160"/>
      </c:barChart>
      <c:catAx>
        <c:axId val="133700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5484160"/>
        <c:crosses val="autoZero"/>
        <c:auto val="1"/>
        <c:lblAlgn val="ctr"/>
        <c:lblOffset val="100"/>
      </c:catAx>
      <c:valAx>
        <c:axId val="135484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dirty="0"/>
                  <a:t>Average #</a:t>
                </a:r>
                <a:r>
                  <a:rPr lang="en-US" sz="2200" baseline="0" dirty="0"/>
                  <a:t> of </a:t>
                </a:r>
                <a:r>
                  <a:rPr lang="en-US" sz="2200" baseline="0" dirty="0" smtClean="0"/>
                  <a:t>Individuals/Trap</a:t>
                </a:r>
                <a:endParaRPr lang="en-US" sz="2200" dirty="0"/>
              </a:p>
            </c:rich>
          </c:tx>
          <c:layout/>
        </c:title>
        <c:numFmt formatCode="General" sourceLinked="1"/>
        <c:tickLblPos val="nextTo"/>
        <c:crossAx val="13370060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8B85-770F-4957-A8CA-289F3732DC50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3B29-1BE6-4896-9430-0DFCC2D5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899" y="0"/>
            <a:ext cx="7696200" cy="36004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Ecological Snapshot of Beetle Distribution on an Elevation Gradient</a:t>
            </a:r>
            <a:endParaRPr lang="en-US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Eric </a:t>
            </a:r>
            <a:r>
              <a:rPr lang="en-US" dirty="0" err="1" smtClean="0">
                <a:solidFill>
                  <a:schemeClr val="bg1"/>
                </a:solidFill>
              </a:rPr>
              <a:t>Kortenhoeven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Mentor: Dr. Neil Cobb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ZSGC_Color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6800"/>
            <a:ext cx="1483385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499" y="56576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Hooper Undergraduate Research Award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(HURA)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801" y="4876800"/>
            <a:ext cx="9951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kari\Desktop\Pro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221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026266" y="2775083"/>
            <a:ext cx="0" cy="925224"/>
          </a:xfrm>
          <a:prstGeom prst="line">
            <a:avLst/>
          </a:prstGeom>
          <a:ln w="76200">
            <a:solidFill>
              <a:srgbClr val="000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5150040" y="1177009"/>
            <a:ext cx="1398064" cy="3809676"/>
            <a:chOff x="5044807" y="2433842"/>
            <a:chExt cx="1398064" cy="380967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220695" y="5609420"/>
              <a:ext cx="0" cy="6096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98519" y="520020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9234" y="45632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48586" y="4975321"/>
              <a:ext cx="5" cy="1268197"/>
              <a:chOff x="5500465" y="4950823"/>
              <a:chExt cx="5" cy="126819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5500470" y="5609420"/>
                <a:ext cx="0" cy="6096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500465" y="4950823"/>
                <a:ext cx="0" cy="649494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514214" y="4034702"/>
              <a:ext cx="106" cy="2184318"/>
              <a:chOff x="5195560" y="4034702"/>
              <a:chExt cx="106" cy="218431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5195666" y="4959926"/>
                <a:ext cx="0" cy="649494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195560" y="5609420"/>
                <a:ext cx="0" cy="6096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195666" y="4034702"/>
                <a:ext cx="0" cy="925224"/>
              </a:xfrm>
              <a:prstGeom prst="line">
                <a:avLst/>
              </a:prstGeom>
              <a:ln w="76200">
                <a:solidFill>
                  <a:srgbClr val="000A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304968" y="3665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195544" y="2754249"/>
              <a:ext cx="106" cy="3444677"/>
              <a:chOff x="5195544" y="2774338"/>
              <a:chExt cx="106" cy="344467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5195544" y="2774338"/>
                <a:ext cx="0" cy="12915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5195544" y="4034697"/>
                <a:ext cx="106" cy="2184318"/>
                <a:chOff x="5195560" y="4034702"/>
                <a:chExt cx="106" cy="2184318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5195666" y="4959926"/>
                  <a:ext cx="0" cy="649494"/>
                </a:xfrm>
                <a:prstGeom prst="line">
                  <a:avLst/>
                </a:prstGeom>
                <a:ln w="762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5195560" y="5609420"/>
                  <a:ext cx="0" cy="609600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5195666" y="4034702"/>
                  <a:ext cx="0" cy="925224"/>
                </a:xfrm>
                <a:prstGeom prst="line">
                  <a:avLst/>
                </a:prstGeom>
                <a:ln w="76200">
                  <a:solidFill>
                    <a:srgbClr val="000A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/>
            <p:cNvSpPr txBox="1"/>
            <p:nvPr/>
          </p:nvSpPr>
          <p:spPr>
            <a:xfrm>
              <a:off x="5044807" y="24338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1316164" y="1461707"/>
            <a:ext cx="0" cy="12759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209285" y="1101112"/>
            <a:ext cx="843642" cy="3832106"/>
            <a:chOff x="4156900" y="2437835"/>
            <a:chExt cx="843642" cy="3832106"/>
          </a:xfrm>
        </p:grpSpPr>
        <p:grpSp>
          <p:nvGrpSpPr>
            <p:cNvPr id="81" name="Group 80"/>
            <p:cNvGrpSpPr/>
            <p:nvPr/>
          </p:nvGrpSpPr>
          <p:grpSpPr>
            <a:xfrm>
              <a:off x="4878849" y="4059200"/>
              <a:ext cx="0" cy="2184318"/>
              <a:chOff x="4643368" y="4034702"/>
              <a:chExt cx="0" cy="218431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643368" y="5609420"/>
                <a:ext cx="0" cy="6096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643368" y="4034702"/>
                <a:ext cx="0" cy="925224"/>
              </a:xfrm>
              <a:prstGeom prst="line">
                <a:avLst/>
              </a:prstGeom>
              <a:ln w="76200">
                <a:solidFill>
                  <a:srgbClr val="000A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643368" y="4959926"/>
                <a:ext cx="0" cy="649494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4698856" y="37210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4156900" y="2437835"/>
              <a:ext cx="691433" cy="3832106"/>
              <a:chOff x="4173561" y="2421922"/>
              <a:chExt cx="691433" cy="383210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517912" y="2782517"/>
                <a:ext cx="13855" cy="3383280"/>
                <a:chOff x="7689388" y="2231658"/>
                <a:chExt cx="13855" cy="3555247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7689388" y="5177305"/>
                  <a:ext cx="0" cy="609600"/>
                </a:xfrm>
                <a:prstGeom prst="line">
                  <a:avLst/>
                </a:prstGeom>
                <a:ln w="762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7703238" y="3535987"/>
                  <a:ext cx="0" cy="925224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703243" y="4462006"/>
                  <a:ext cx="0" cy="649494"/>
                </a:xfrm>
                <a:prstGeom prst="line">
                  <a:avLst/>
                </a:prstGeom>
                <a:ln w="762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703238" y="2231658"/>
                  <a:ext cx="0" cy="127593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173561" y="2421922"/>
                <a:ext cx="691433" cy="3832106"/>
                <a:chOff x="4173561" y="2421922"/>
                <a:chExt cx="691433" cy="3832106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4563308" y="2421922"/>
                  <a:ext cx="301686" cy="3825929"/>
                  <a:chOff x="4631187" y="2421922"/>
                  <a:chExt cx="301686" cy="3825929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631187" y="2421922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4782030" y="2782517"/>
                    <a:ext cx="0" cy="3465334"/>
                    <a:chOff x="4795768" y="2906086"/>
                    <a:chExt cx="0" cy="3465334"/>
                  </a:xfrm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4795768" y="5761820"/>
                      <a:ext cx="0" cy="609600"/>
                    </a:xfrm>
                    <a:prstGeom prst="line">
                      <a:avLst/>
                    </a:prstGeom>
                    <a:ln w="762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flipV="1">
                      <a:off x="4795768" y="4187102"/>
                      <a:ext cx="0" cy="925224"/>
                    </a:xfrm>
                    <a:prstGeom prst="line">
                      <a:avLst/>
                    </a:prstGeom>
                    <a:ln w="76200">
                      <a:solidFill>
                        <a:srgbClr val="000AE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flipV="1">
                      <a:off x="4795768" y="5112326"/>
                      <a:ext cx="0" cy="649494"/>
                    </a:xfrm>
                    <a:prstGeom prst="line">
                      <a:avLst/>
                    </a:prstGeom>
                    <a:ln w="76200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4795768" y="2906086"/>
                      <a:ext cx="0" cy="1275934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2" name="TextBox 81"/>
                <p:cNvSpPr txBox="1"/>
                <p:nvPr/>
              </p:nvSpPr>
              <p:spPr>
                <a:xfrm>
                  <a:off x="4367069" y="243866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173561" y="243510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4337822" y="2804438"/>
                  <a:ext cx="12730" cy="3449590"/>
                  <a:chOff x="5812058" y="2734851"/>
                  <a:chExt cx="12730" cy="3449590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5812058" y="2734851"/>
                    <a:ext cx="12730" cy="2839990"/>
                    <a:chOff x="6047585" y="2720893"/>
                    <a:chExt cx="12730" cy="2839990"/>
                  </a:xfrm>
                </p:grpSpPr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V="1">
                      <a:off x="6060315" y="4911389"/>
                      <a:ext cx="0" cy="649494"/>
                    </a:xfrm>
                    <a:prstGeom prst="line">
                      <a:avLst/>
                    </a:prstGeom>
                    <a:ln w="76200">
                      <a:solidFill>
                        <a:srgbClr val="00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6060315" y="2720893"/>
                      <a:ext cx="0" cy="1275934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flipV="1">
                      <a:off x="6047585" y="3985776"/>
                      <a:ext cx="0" cy="925224"/>
                    </a:xfrm>
                    <a:prstGeom prst="line">
                      <a:avLst/>
                    </a:prstGeom>
                    <a:ln w="76200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7" name="Straight Connector 96"/>
                  <p:cNvCxnSpPr/>
                  <p:nvPr/>
                </p:nvCxnSpPr>
                <p:spPr>
                  <a:xfrm flipV="1">
                    <a:off x="5812058" y="5574841"/>
                    <a:ext cx="0" cy="609600"/>
                  </a:xfrm>
                  <a:prstGeom prst="line">
                    <a:avLst/>
                  </a:prstGeom>
                  <a:ln w="762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5" name="Group 104"/>
          <p:cNvGrpSpPr/>
          <p:nvPr/>
        </p:nvGrpSpPr>
        <p:grpSpPr>
          <a:xfrm>
            <a:off x="2881472" y="2461723"/>
            <a:ext cx="611507" cy="2510450"/>
            <a:chOff x="3479086" y="3819405"/>
            <a:chExt cx="611507" cy="2510450"/>
          </a:xfrm>
        </p:grpSpPr>
        <p:grpSp>
          <p:nvGrpSpPr>
            <p:cNvPr id="50" name="Group 49"/>
            <p:cNvGrpSpPr/>
            <p:nvPr/>
          </p:nvGrpSpPr>
          <p:grpSpPr>
            <a:xfrm>
              <a:off x="3629929" y="4145537"/>
              <a:ext cx="106" cy="2184318"/>
              <a:chOff x="5195560" y="4034702"/>
              <a:chExt cx="106" cy="218431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5195666" y="4959926"/>
                <a:ext cx="0" cy="649494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195560" y="5609420"/>
                <a:ext cx="0" cy="6096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5195666" y="4034702"/>
                <a:ext cx="0" cy="925224"/>
              </a:xfrm>
              <a:prstGeom prst="line">
                <a:avLst/>
              </a:prstGeom>
              <a:ln w="76200">
                <a:solidFill>
                  <a:srgbClr val="000A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881241" y="5058451"/>
              <a:ext cx="5" cy="1268197"/>
              <a:chOff x="5500465" y="4950823"/>
              <a:chExt cx="5" cy="126819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5500470" y="5609420"/>
                <a:ext cx="0" cy="60960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500465" y="4950823"/>
                <a:ext cx="0" cy="649494"/>
              </a:xfrm>
              <a:prstGeom prst="line">
                <a:avLst/>
              </a:prstGeom>
              <a:ln w="762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3671889" y="47039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79086" y="3819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816914" y="24617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106812" y="1177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163171" y="3718488"/>
            <a:ext cx="384933" cy="140056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8721" y="3143181"/>
            <a:ext cx="309821" cy="1200303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16914" y="2121595"/>
            <a:ext cx="418704" cy="1526106"/>
          </a:xfrm>
          <a:prstGeom prst="ellipse">
            <a:avLst/>
          </a:prstGeom>
          <a:noFill/>
          <a:ln w="38100">
            <a:solidFill>
              <a:srgbClr val="000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06812" y="907275"/>
            <a:ext cx="418704" cy="16616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7517" y="887102"/>
            <a:ext cx="566520" cy="83084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53824" y="172984"/>
            <a:ext cx="282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≈ 60% endemic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0525" y="-253942"/>
            <a:ext cx="8229600" cy="1143000"/>
          </a:xfrm>
        </p:spPr>
        <p:txBody>
          <a:bodyPr/>
          <a:lstStyle/>
          <a:p>
            <a:r>
              <a:rPr lang="en-US" u="sng" dirty="0" smtClean="0"/>
              <a:t>Elevation Profile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H</a:t>
            </a:r>
            <a:r>
              <a:rPr lang="en-US" sz="2400" b="1" dirty="0" smtClean="0">
                <a:latin typeface="Calibri"/>
                <a:cs typeface="Calibri"/>
              </a:rPr>
              <a:t>₃</a:t>
            </a:r>
            <a:r>
              <a:rPr lang="en-US" sz="2400" dirty="0" smtClean="0">
                <a:latin typeface="Calibri"/>
                <a:cs typeface="Calibri"/>
              </a:rPr>
              <a:t> Narrow Niches- </a:t>
            </a:r>
            <a:r>
              <a:rPr lang="en-US" sz="2400" b="1" u="sng" dirty="0" smtClean="0">
                <a:latin typeface="Calibri"/>
                <a:cs typeface="Calibri"/>
              </a:rPr>
              <a:t>Supported- </a:t>
            </a:r>
            <a:r>
              <a:rPr lang="en-US" sz="2400" dirty="0" smtClean="0">
                <a:latin typeface="Calibri"/>
                <a:cs typeface="Calibri"/>
              </a:rPr>
              <a:t>About 60% - Endemic- more threatened by climate change due to their specificity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Recommendations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73" y="1302327"/>
            <a:ext cx="78139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Beetle community composition changes along the elevation gradient of the San Francisco Peaks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Lower Elevations- Dominated by </a:t>
            </a:r>
            <a:r>
              <a:rPr lang="en-US" sz="2400" dirty="0" err="1" smtClean="0"/>
              <a:t>Tenebrionidae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Upper Elevations- Dominated by </a:t>
            </a:r>
            <a:r>
              <a:rPr lang="en-US" sz="2400" dirty="0" err="1"/>
              <a:t>Carabidae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60% of beetles found are endemic to specific habitats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 the presence data to construct species distribution models (i.e. suitable habitat) for both present day and future climate change scenarios.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308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33055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NASA Space Grant	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u="sng" dirty="0" smtClean="0"/>
              <a:t>Dr. Nadine Barlow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u="sng" dirty="0" smtClean="0"/>
              <a:t>Kathleen </a:t>
            </a:r>
            <a:r>
              <a:rPr lang="en-US" sz="2800" u="sng" dirty="0" err="1" smtClean="0"/>
              <a:t>Stigmon</a:t>
            </a:r>
            <a:endParaRPr lang="en-US" sz="2800" u="sng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Hooper Undergraduate Research Award (HURA)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/>
              <a:t>Dr. Neil Cobb- </a:t>
            </a:r>
            <a:r>
              <a:rPr lang="en-US" sz="2800" dirty="0" smtClean="0"/>
              <a:t>Mentor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Colorado Plateau Museum for Arthropod Biodiversity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Merriam-Powell Center for Environmental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/>
              <a:t>Jacob Higgins- </a:t>
            </a:r>
            <a:r>
              <a:rPr lang="en-US" sz="2800" dirty="0" smtClean="0"/>
              <a:t>Curator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/>
              <a:t>Emily </a:t>
            </a:r>
            <a:r>
              <a:rPr lang="en-US" sz="2800" u="sng" dirty="0" err="1" smtClean="0"/>
              <a:t>Ellman</a:t>
            </a:r>
            <a:r>
              <a:rPr lang="en-US" sz="2800" u="sng" dirty="0" smtClean="0"/>
              <a:t>- </a:t>
            </a:r>
            <a:r>
              <a:rPr lang="en-US" sz="2800" dirty="0" smtClean="0"/>
              <a:t>Field Volunteer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369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786" y="13855"/>
            <a:ext cx="3451359" cy="227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0" y="-6927"/>
            <a:ext cx="5486400" cy="3785652"/>
            <a:chOff x="1752600" y="1447800"/>
            <a:chExt cx="5486400" cy="3785652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447800"/>
              <a:ext cx="54864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Questions?</a:t>
              </a:r>
            </a:p>
            <a:p>
              <a:pPr algn="ctr"/>
              <a:endParaRPr lang="en-US" sz="4000" dirty="0"/>
            </a:p>
            <a:p>
              <a:pPr algn="ctr"/>
              <a:endParaRPr lang="en-US" sz="4000" dirty="0" smtClean="0"/>
            </a:p>
            <a:p>
              <a:pPr algn="ctr"/>
              <a:endParaRPr lang="en-US" sz="4000" dirty="0" smtClean="0"/>
            </a:p>
            <a:p>
              <a:pPr algn="ctr"/>
              <a:endParaRPr lang="en-US" sz="4000" dirty="0"/>
            </a:p>
            <a:p>
              <a:pPr algn="ctr"/>
              <a:r>
                <a:rPr lang="en-US" sz="4000" dirty="0" smtClean="0"/>
                <a:t>Comments? </a:t>
              </a:r>
              <a:endParaRPr lang="en-US" sz="4000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2102376"/>
              <a:ext cx="2476500" cy="2476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65150"/>
            <a:ext cx="4572000" cy="269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426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58575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Gobbi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M., B.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Rossaro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F.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Bernardi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M.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Pelfini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and P.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Brandmayr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2007. Environmental features influencing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Carabid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beetle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Coleoptera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assemblages along a recently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deglaciated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area in the Alpine region. Ecological Entomology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:682-689.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Hodkinson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I. D. 2005. Terrestrial insects along elevation gradients: species and community responses to altitude. Biological Reviews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:489-513.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Rainio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J., &amp;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Niemela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J. (2003). Ground beetles (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Coleoptera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 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Carabidae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)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bioindicators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,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McGeoch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1998), 487-506.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62891"/>
            <a:ext cx="4495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 Important tool to understand effects of Climate Change on biodiversity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Current </a:t>
            </a:r>
            <a:r>
              <a:rPr lang="en-US" sz="2200" u="sng" dirty="0" smtClean="0"/>
              <a:t>distribution</a:t>
            </a:r>
            <a:r>
              <a:rPr lang="en-US" sz="2200" dirty="0" smtClean="0"/>
              <a:t> of species along an elevation gradient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an be used in the future to track </a:t>
            </a:r>
            <a:r>
              <a:rPr lang="en-US" sz="2200" u="sng" dirty="0" smtClean="0"/>
              <a:t>range shifts</a:t>
            </a:r>
            <a:r>
              <a:rPr lang="en-US" sz="2200" dirty="0" smtClean="0"/>
              <a:t> of organisms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n response to </a:t>
            </a:r>
            <a:r>
              <a:rPr lang="en-US" sz="2200" u="sng" dirty="0" smtClean="0"/>
              <a:t>climate change</a:t>
            </a:r>
          </a:p>
          <a:p>
            <a:pPr lvl="1"/>
            <a:r>
              <a:rPr lang="en-US" sz="2200" dirty="0" smtClean="0"/>
              <a:t>        (</a:t>
            </a:r>
            <a:r>
              <a:rPr lang="en-US" sz="2200" dirty="0" err="1" smtClean="0"/>
              <a:t>Gobbi</a:t>
            </a:r>
            <a:r>
              <a:rPr lang="en-US" sz="2200" dirty="0" smtClean="0"/>
              <a:t> et al., 2007)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Distribution </a:t>
            </a:r>
            <a:r>
              <a:rPr lang="en-US" sz="2200" dirty="0"/>
              <a:t>of beetles on the </a:t>
            </a:r>
            <a:r>
              <a:rPr lang="en-US" sz="2200" dirty="0" smtClean="0"/>
              <a:t>San </a:t>
            </a:r>
            <a:r>
              <a:rPr lang="en-US" sz="2200" dirty="0"/>
              <a:t>Francisco </a:t>
            </a:r>
            <a:r>
              <a:rPr lang="en-US" sz="2200" dirty="0" smtClean="0"/>
              <a:t>Peaks </a:t>
            </a:r>
            <a:r>
              <a:rPr lang="en-US" sz="2200" dirty="0"/>
              <a:t>in Northern Arizona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28428"/>
            <a:ext cx="4038600" cy="52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5694218" y="2769734"/>
            <a:ext cx="2005444" cy="1649866"/>
            <a:chOff x="5694219" y="2729345"/>
            <a:chExt cx="2005444" cy="164986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694219" y="2729345"/>
              <a:ext cx="942108" cy="16498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e Callout 1 16"/>
            <p:cNvSpPr/>
            <p:nvPr/>
          </p:nvSpPr>
          <p:spPr>
            <a:xfrm>
              <a:off x="6577445" y="3118446"/>
              <a:ext cx="1122218" cy="594572"/>
            </a:xfrm>
            <a:prstGeom prst="borderCallout1">
              <a:avLst>
                <a:gd name="adj1" fmla="val 18750"/>
                <a:gd name="adj2" fmla="val -926"/>
                <a:gd name="adj3" fmla="val 89198"/>
                <a:gd name="adj4" fmla="val -4080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1783m-3021m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058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latin typeface="Calibri"/>
                <a:cs typeface="Calibri"/>
              </a:rPr>
              <a:t>₁-Temperature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316182"/>
            <a:ext cx="7772400" cy="8783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H₁- There will be a </a:t>
            </a:r>
            <a:r>
              <a:rPr lang="en-US" sz="2200" b="1" u="sng" dirty="0">
                <a:solidFill>
                  <a:schemeClr val="tx1"/>
                </a:solidFill>
              </a:rPr>
              <a:t>decrease</a:t>
            </a:r>
            <a:r>
              <a:rPr lang="en-US" sz="2200" b="1" dirty="0">
                <a:solidFill>
                  <a:schemeClr val="tx1"/>
                </a:solidFill>
              </a:rPr>
              <a:t> in species abundance and species richness as temperature decreases at higher elevation sites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9250662"/>
              </p:ext>
            </p:extLst>
          </p:nvPr>
        </p:nvGraphicFramePr>
        <p:xfrm>
          <a:off x="1676400" y="2438400"/>
          <a:ext cx="5334000" cy="3887810"/>
        </p:xfrm>
        <a:graphic>
          <a:graphicData uri="http://schemas.openxmlformats.org/presentationml/2006/ole">
            <p:oleObj spid="_x0000_s3091" name="SPW 11.0 Graph" r:id="rId3" imgW="5552640" imgH="4056480" progId="SigmaPlotGraphicObject.1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257300" y="639633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(Merriam Powell Center for Environmental Research (MPCER))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3110" y="2916380"/>
            <a:ext cx="381000" cy="30480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4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latin typeface="Calibri"/>
                <a:cs typeface="Calibri"/>
              </a:rPr>
              <a:t>₂- Precipitation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7772400" cy="8783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H₂- There will be an </a:t>
            </a:r>
            <a:r>
              <a:rPr lang="en-US" sz="2200" b="1" u="sng" dirty="0">
                <a:solidFill>
                  <a:schemeClr val="tx1"/>
                </a:solidFill>
              </a:rPr>
              <a:t>increase</a:t>
            </a:r>
            <a:r>
              <a:rPr lang="en-US" sz="2200" b="1" dirty="0">
                <a:solidFill>
                  <a:schemeClr val="tx1"/>
                </a:solidFill>
              </a:rPr>
              <a:t> in species abundance and species richness as precipitation increases at higher elevation sites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2978476"/>
              </p:ext>
            </p:extLst>
          </p:nvPr>
        </p:nvGraphicFramePr>
        <p:xfrm>
          <a:off x="1752600" y="2362200"/>
          <a:ext cx="5334000" cy="3847171"/>
        </p:xfrm>
        <a:graphic>
          <a:graphicData uri="http://schemas.openxmlformats.org/presentationml/2006/ole">
            <p:oleObj spid="_x0000_s4115" name="SPW 11.0 Graph" r:id="rId3" imgW="5608930" imgH="4054450" progId="SigmaPlotGraphicObject.1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257800" y="2805545"/>
            <a:ext cx="381000" cy="30480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7300" y="622105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(Merriam Powell Center for Environmental Research (MPCER))</a:t>
            </a:r>
          </a:p>
        </p:txBody>
      </p:sp>
    </p:spTree>
    <p:extLst>
      <p:ext uri="{BB962C8B-B14F-4D97-AF65-F5344CB8AC3E}">
        <p14:creationId xmlns:p14="http://schemas.microsoft.com/office/powerpoint/2010/main" xmlns="" val="41962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>
                <a:latin typeface="Calibri"/>
                <a:cs typeface="Calibri"/>
              </a:rPr>
              <a:t>₃</a:t>
            </a:r>
            <a:r>
              <a:rPr lang="en-US" dirty="0" smtClean="0">
                <a:latin typeface="Calibri"/>
                <a:cs typeface="Calibri"/>
              </a:rPr>
              <a:t>- Narrow Niches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371600"/>
            <a:ext cx="7772400" cy="9906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H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cs typeface="Calibri"/>
              </a:rPr>
              <a:t>₃</a:t>
            </a:r>
            <a:r>
              <a:rPr lang="en-US" sz="2200" b="1" dirty="0" smtClean="0">
                <a:solidFill>
                  <a:schemeClr val="tx1"/>
                </a:solidFill>
              </a:rPr>
              <a:t>- Most species will only occur in one habitat type, resulting in unique beetle communities arranged along gradient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5908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Studies indicate that ground dwelling arthropods are highly responsive (</a:t>
            </a:r>
            <a:r>
              <a:rPr lang="en-US" sz="2400" dirty="0" err="1" smtClean="0"/>
              <a:t>Rainio</a:t>
            </a:r>
            <a:r>
              <a:rPr lang="en-US" sz="2400" dirty="0" smtClean="0"/>
              <a:t> and </a:t>
            </a:r>
            <a:r>
              <a:rPr lang="en-US" sz="2400" dirty="0" err="1" smtClean="0"/>
              <a:t>Niemela</a:t>
            </a:r>
            <a:r>
              <a:rPr lang="en-US" sz="2400" dirty="0" smtClean="0"/>
              <a:t>, 2003)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Changes in habitat (tree canopy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intercanopy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Disturbance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Species indicating habitat specificity (</a:t>
            </a:r>
            <a:r>
              <a:rPr lang="en-US" sz="2400" dirty="0" err="1" smtClean="0"/>
              <a:t>Rainio</a:t>
            </a:r>
            <a:r>
              <a:rPr lang="en-US" sz="2400" dirty="0" smtClean="0"/>
              <a:t> and </a:t>
            </a:r>
            <a:r>
              <a:rPr lang="en-US" sz="2400" dirty="0" err="1" smtClean="0"/>
              <a:t>Niemela</a:t>
            </a:r>
            <a:r>
              <a:rPr lang="en-US" sz="2400" dirty="0" smtClean="0"/>
              <a:t>, 2003)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More threatened by climate change impacts upon habitat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036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764" y="1011421"/>
            <a:ext cx="493643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Pitfall traps were used to collect ground dwelling arthropods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4/7 life zones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6 distinct habitats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Grassland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err="1" smtClean="0"/>
              <a:t>Pinyon</a:t>
            </a:r>
            <a:r>
              <a:rPr lang="en-US" sz="2200" dirty="0" smtClean="0"/>
              <a:t> Juniper (PJ)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Ponderosa Pine Meadow (PIPO-O)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Ponderosa Pine Forested (PIPO-F)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Mixed Conifer Meadow (MC-O)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Mixed Conifer Forested (MC-F)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051276" cy="356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362200" y="2819400"/>
            <a:ext cx="3962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3200400"/>
            <a:ext cx="3962400" cy="0"/>
          </a:xfrm>
          <a:prstGeom prst="straightConnector1">
            <a:avLst/>
          </a:prstGeom>
          <a:ln w="38100">
            <a:solidFill>
              <a:srgbClr val="000A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3200400"/>
            <a:ext cx="3962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3200400"/>
            <a:ext cx="38862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44" y="4864264"/>
            <a:ext cx="2743200" cy="1545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144768" y="6396335"/>
            <a:ext cx="147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Pitfall trap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556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06836" y="1343890"/>
            <a:ext cx="2479964" cy="1094509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Diversity</a:t>
            </a:r>
            <a:endParaRPr lang="en-US" u="sng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6145114"/>
              </p:ext>
            </p:extLst>
          </p:nvPr>
        </p:nvGraphicFramePr>
        <p:xfrm>
          <a:off x="-533400" y="1112019"/>
          <a:ext cx="6206836" cy="39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352319"/>
            <a:ext cx="8850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85 species identified on the San Francisco Peaks Elevation Gradient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Grassland had highest diversity= 44 different species in that habitat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66879" y="1343890"/>
            <a:ext cx="2612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</a:t>
            </a:r>
            <a:r>
              <a:rPr lang="en-US" sz="2200" b="1" dirty="0" smtClean="0">
                <a:latin typeface="Calibri"/>
                <a:cs typeface="Calibri"/>
              </a:rPr>
              <a:t>₁ Temperature</a:t>
            </a:r>
            <a:r>
              <a:rPr lang="en-US" sz="2200" dirty="0" smtClean="0">
                <a:latin typeface="Calibri"/>
                <a:cs typeface="Calibri"/>
              </a:rPr>
              <a:t>- </a:t>
            </a:r>
            <a:r>
              <a:rPr lang="en-US" sz="2200" u="sng" dirty="0" smtClean="0">
                <a:latin typeface="Calibri"/>
                <a:cs typeface="Calibri"/>
              </a:rPr>
              <a:t>Supported</a:t>
            </a:r>
            <a:r>
              <a:rPr lang="en-US" sz="2200" dirty="0" smtClean="0">
                <a:latin typeface="Calibri"/>
                <a:cs typeface="Calibri"/>
              </a:rPr>
              <a:t> in Species Richness</a:t>
            </a:r>
          </a:p>
          <a:p>
            <a:endParaRPr lang="en-US" sz="2200" dirty="0" smtClean="0">
              <a:latin typeface="Calibri"/>
              <a:cs typeface="Calibri"/>
            </a:endParaRPr>
          </a:p>
          <a:p>
            <a:r>
              <a:rPr lang="en-US" sz="2200" b="1" dirty="0" smtClean="0">
                <a:latin typeface="Calibri"/>
                <a:cs typeface="Calibri"/>
              </a:rPr>
              <a:t>H₂ Precipitation</a:t>
            </a:r>
            <a:r>
              <a:rPr lang="en-US" sz="2200" dirty="0" smtClean="0">
                <a:latin typeface="Calibri"/>
                <a:cs typeface="Calibri"/>
              </a:rPr>
              <a:t>-</a:t>
            </a:r>
            <a:r>
              <a:rPr lang="en-US" sz="2200" u="sng" dirty="0" smtClean="0">
                <a:latin typeface="Calibri"/>
                <a:cs typeface="Calibri"/>
              </a:rPr>
              <a:t>Unsupported</a:t>
            </a:r>
            <a:r>
              <a:rPr lang="en-US" sz="2200" dirty="0" smtClean="0">
                <a:latin typeface="Calibri"/>
                <a:cs typeface="Calibri"/>
              </a:rPr>
              <a:t> in Species Richness</a:t>
            </a:r>
          </a:p>
          <a:p>
            <a:endParaRPr lang="en-US" sz="2200" dirty="0">
              <a:latin typeface="Calibri"/>
              <a:cs typeface="Calibri"/>
            </a:endParaRPr>
          </a:p>
          <a:p>
            <a:r>
              <a:rPr lang="en-US" sz="2200" b="1" dirty="0" smtClean="0">
                <a:latin typeface="Calibri"/>
                <a:cs typeface="Calibri"/>
              </a:rPr>
              <a:t>H₃ </a:t>
            </a:r>
            <a:r>
              <a:rPr lang="en-US" sz="2200" b="1" dirty="0">
                <a:latin typeface="Calibri"/>
                <a:cs typeface="Calibri"/>
              </a:rPr>
              <a:t>Narrow Niches </a:t>
            </a:r>
            <a:r>
              <a:rPr lang="en-US" sz="2200" dirty="0" smtClean="0">
                <a:latin typeface="Calibri"/>
                <a:cs typeface="Calibri"/>
              </a:rPr>
              <a:t>- </a:t>
            </a:r>
            <a:r>
              <a:rPr lang="en-US" sz="2200" u="sng" dirty="0" smtClean="0">
                <a:latin typeface="Calibri"/>
                <a:cs typeface="Calibri"/>
              </a:rPr>
              <a:t>Not Applicable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xmlns="" val="17927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9548" y="1524000"/>
            <a:ext cx="2433452" cy="1447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15693" y="3262937"/>
            <a:ext cx="2447307" cy="1163782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1830769"/>
              </p:ext>
            </p:extLst>
          </p:nvPr>
        </p:nvGraphicFramePr>
        <p:xfrm>
          <a:off x="196993" y="1208158"/>
          <a:ext cx="5591175" cy="37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9548" y="1510145"/>
            <a:ext cx="26128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</a:t>
            </a:r>
            <a:r>
              <a:rPr lang="en-US" sz="2200" b="1" dirty="0" smtClean="0">
                <a:latin typeface="Calibri"/>
                <a:cs typeface="Calibri"/>
              </a:rPr>
              <a:t>₁ Temperature</a:t>
            </a:r>
            <a:r>
              <a:rPr lang="en-US" sz="2200" dirty="0" smtClean="0">
                <a:latin typeface="Calibri"/>
                <a:cs typeface="Calibri"/>
              </a:rPr>
              <a:t>- S</a:t>
            </a:r>
            <a:r>
              <a:rPr lang="en-US" sz="2200" u="sng" dirty="0" smtClean="0">
                <a:latin typeface="Calibri"/>
                <a:cs typeface="Calibri"/>
              </a:rPr>
              <a:t>upported</a:t>
            </a:r>
            <a:r>
              <a:rPr lang="en-US" sz="2200" dirty="0" smtClean="0">
                <a:latin typeface="Calibri"/>
                <a:cs typeface="Calibri"/>
              </a:rPr>
              <a:t> in Overall Average Abundance lower sites</a:t>
            </a:r>
          </a:p>
          <a:p>
            <a:endParaRPr lang="en-US" sz="2200" dirty="0" smtClean="0">
              <a:latin typeface="Calibri"/>
              <a:cs typeface="Calibri"/>
            </a:endParaRPr>
          </a:p>
          <a:p>
            <a:r>
              <a:rPr lang="en-US" sz="2200" b="1" dirty="0" smtClean="0">
                <a:latin typeface="Calibri"/>
                <a:cs typeface="Calibri"/>
              </a:rPr>
              <a:t>H₂ Precipitation</a:t>
            </a:r>
            <a:r>
              <a:rPr lang="en-US" sz="2200" dirty="0" smtClean="0">
                <a:latin typeface="Calibri"/>
                <a:cs typeface="Calibri"/>
              </a:rPr>
              <a:t>-</a:t>
            </a:r>
            <a:r>
              <a:rPr lang="en-US" sz="2200" u="sng" dirty="0" smtClean="0">
                <a:latin typeface="Calibri"/>
                <a:cs typeface="Calibri"/>
              </a:rPr>
              <a:t>Supported</a:t>
            </a:r>
            <a:r>
              <a:rPr lang="en-US" sz="2200" dirty="0" smtClean="0">
                <a:latin typeface="Calibri"/>
                <a:cs typeface="Calibri"/>
              </a:rPr>
              <a:t> in Overall Average Abundance</a:t>
            </a:r>
          </a:p>
          <a:p>
            <a:endParaRPr lang="en-US" sz="2200" dirty="0">
              <a:latin typeface="Calibri"/>
              <a:cs typeface="Calibri"/>
            </a:endParaRPr>
          </a:p>
          <a:p>
            <a:r>
              <a:rPr lang="en-US" sz="2200" b="1" dirty="0" smtClean="0">
                <a:latin typeface="Calibri"/>
                <a:cs typeface="Calibri"/>
              </a:rPr>
              <a:t>H₃ </a:t>
            </a:r>
            <a:r>
              <a:rPr lang="en-US" sz="2200" b="1" dirty="0">
                <a:cs typeface="Calibri"/>
              </a:rPr>
              <a:t>Narrow Niches </a:t>
            </a:r>
            <a:r>
              <a:rPr lang="en-US" sz="2200" dirty="0" smtClean="0">
                <a:latin typeface="Calibri"/>
                <a:cs typeface="Calibri"/>
              </a:rPr>
              <a:t>- </a:t>
            </a:r>
            <a:r>
              <a:rPr lang="en-US" sz="2200" u="sng" dirty="0">
                <a:cs typeface="Calibri"/>
              </a:rPr>
              <a:t>Not Applicable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257800"/>
            <a:ext cx="568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Mixed Conifer Habitat dominated by </a:t>
            </a:r>
            <a:r>
              <a:rPr lang="en-US" sz="2400" dirty="0" err="1" smtClean="0"/>
              <a:t>Carabids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Mostly species: </a:t>
            </a:r>
            <a:r>
              <a:rPr lang="en-US" sz="2400" i="1" dirty="0" err="1" smtClean="0"/>
              <a:t>Synuchus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dubius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908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CPMAB_Projects\AAA_Regional Ground-Dwelling Studies\SF Peaks Pitfall\EricK HURA SF Pitfall\Final products\Drafts\Jacob Help\NOP GDA 10-11 EKSJ Habit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8" y="-2"/>
            <a:ext cx="9130862" cy="60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33600" y="1828800"/>
            <a:ext cx="1884218" cy="191192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96291" y="1468582"/>
            <a:ext cx="4765964" cy="3934691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6691" y="568036"/>
            <a:ext cx="8091054" cy="3297382"/>
          </a:xfrm>
          <a:prstGeom prst="ellipse">
            <a:avLst/>
          </a:prstGeom>
          <a:noFill/>
          <a:ln w="76200">
            <a:solidFill>
              <a:srgbClr val="000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96291" y="762000"/>
            <a:ext cx="5084618" cy="4253345"/>
          </a:xfrm>
          <a:prstGeom prst="ellipse">
            <a:avLst/>
          </a:prstGeom>
          <a:noFill/>
          <a:ln w="76200">
            <a:solidFill>
              <a:srgbClr val="341BE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3455" y="1676400"/>
            <a:ext cx="1510145" cy="1366601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38" y="6172200"/>
            <a:ext cx="896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</a:t>
            </a:r>
            <a:r>
              <a:rPr lang="en-US" sz="2400" dirty="0" smtClean="0">
                <a:latin typeface="Calibri"/>
                <a:cs typeface="Calibri"/>
              </a:rPr>
              <a:t>₃ Narrow Niches- </a:t>
            </a:r>
            <a:r>
              <a:rPr lang="en-US" sz="2400" b="1" u="sng" dirty="0" smtClean="0">
                <a:latin typeface="Calibri"/>
                <a:cs typeface="Calibri"/>
              </a:rPr>
              <a:t>Supported-</a:t>
            </a:r>
            <a:r>
              <a:rPr lang="en-US" sz="2400" dirty="0" smtClean="0">
                <a:latin typeface="Calibri"/>
                <a:cs typeface="Calibri"/>
              </a:rPr>
              <a:t> Unique beetle communities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18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1371</TotalTime>
  <Words>570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SPW 11.0 Graph</vt:lpstr>
      <vt:lpstr>Ecological Snapshot of Beetle Distribution on an Elevation Gradient</vt:lpstr>
      <vt:lpstr>Introduction</vt:lpstr>
      <vt:lpstr>H₁-Temperature</vt:lpstr>
      <vt:lpstr>H₂- Precipitation</vt:lpstr>
      <vt:lpstr>H₃- Narrow Niches</vt:lpstr>
      <vt:lpstr>Methods</vt:lpstr>
      <vt:lpstr>Diversity</vt:lpstr>
      <vt:lpstr>Abundance</vt:lpstr>
      <vt:lpstr>Slide 9</vt:lpstr>
      <vt:lpstr>Elevation Profile</vt:lpstr>
      <vt:lpstr>Conclusion and Recommendations </vt:lpstr>
      <vt:lpstr>Thank You</vt:lpstr>
      <vt:lpstr>Slide 13</vt:lpstr>
      <vt:lpstr>References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elevation gradient as a proxy indicator to understand climate change impacts on beetle communities</dc:title>
  <dc:creator>Eric Kortenhoeven</dc:creator>
  <cp:lastModifiedBy>Eric Kortenhoeven</cp:lastModifiedBy>
  <cp:revision>104</cp:revision>
  <dcterms:created xsi:type="dcterms:W3CDTF">2012-02-21T21:55:00Z</dcterms:created>
  <dcterms:modified xsi:type="dcterms:W3CDTF">2012-04-12T00:25:24Z</dcterms:modified>
</cp:coreProperties>
</file>